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D4D35-1449-4AD0-9281-9384B972D2D6}" type="datetimeFigureOut">
              <a:rPr lang="pl-PL" smtClean="0"/>
              <a:pPr/>
              <a:t>2011-10-16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D670-E759-49AA-8B19-4C66167FB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Cambria" pitchFamily="18" charset="0"/>
              </a:rPr>
              <a:t>Co się nie zmieni? – Nowe </a:t>
            </a:r>
            <a:r>
              <a:rPr lang="pl-PL" sz="3600" b="1" dirty="0">
                <a:latin typeface="Cambria" pitchFamily="18" charset="0"/>
              </a:rPr>
              <a:t>prawo a rynek usług spedycyjnych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Przybliżenie wpływu regulacji ustawy o transporcie drogowym</a:t>
            </a:r>
          </a:p>
          <a:p>
            <a:pPr>
              <a:spcBef>
                <a:spcPts val="0"/>
              </a:spcBef>
            </a:pPr>
            <a:r>
              <a:rPr lang="pl-PL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na rynek spedycji</a:t>
            </a:r>
            <a:endParaRPr lang="pl-PL" sz="3000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403648" y="908720"/>
            <a:ext cx="6400800" cy="6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Paweł Budrewicz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Cambria" pitchFamily="18" charset="0"/>
              </a:rPr>
              <a:t>Ustawa o transporcie drogowym</a:t>
            </a:r>
            <a:endParaRPr lang="pl-PL" sz="4000" b="1" dirty="0">
              <a:latin typeface="Cambria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 sz="2800" u="sng" dirty="0" smtClean="0">
                <a:latin typeface="Cambria" pitchFamily="18" charset="0"/>
              </a:rPr>
              <a:t>Do dn. 20-10-2005r.:</a:t>
            </a:r>
          </a:p>
          <a:p>
            <a:pPr marL="0" lvl="0" indent="0" algn="just">
              <a:buNone/>
            </a:pPr>
            <a:endParaRPr lang="pl-PL" sz="800" dirty="0" smtClean="0">
              <a:latin typeface="Cambria" pitchFamily="18" charset="0"/>
              <a:ea typeface="Calibri"/>
            </a:endParaRPr>
          </a:p>
          <a:p>
            <a:pPr marL="0" lvl="0" indent="0" algn="just">
              <a:buNone/>
            </a:pPr>
            <a:r>
              <a:rPr lang="pl-PL" sz="2800" dirty="0" smtClean="0">
                <a:latin typeface="Cambria" pitchFamily="18" charset="0"/>
                <a:ea typeface="Calibri"/>
              </a:rPr>
              <a:t>Transportem drogowym było podejmowanie i wykonywanie działalności gospodarczej w zakresie </a:t>
            </a:r>
            <a:r>
              <a:rPr lang="pl-PL" sz="2800" b="1" dirty="0" smtClean="0">
                <a:latin typeface="Cambria" pitchFamily="18" charset="0"/>
                <a:ea typeface="Calibri"/>
              </a:rPr>
              <a:t>przewozu osób lub rzeczy </a:t>
            </a:r>
            <a:r>
              <a:rPr lang="pl-PL" sz="2800" dirty="0" smtClean="0">
                <a:latin typeface="Cambria" pitchFamily="18" charset="0"/>
                <a:ea typeface="Calibri"/>
              </a:rPr>
              <a:t>pojazdami samochodowymi. Transport był albo krajowy (jazda pojazdu, miejsce rozpoczęcia lub zakończenia podróży i przejazdu oraz droga są na terytorium RP), albo międzynarodowy (jazda pojazdu między miejscem początkowym i docelowym odbywa się z przekroczeniem granicy RP).</a:t>
            </a:r>
            <a:endParaRPr lang="pl-PL" sz="2800" dirty="0" smtClean="0">
              <a:latin typeface="Cambria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Cambria" pitchFamily="18" charset="0"/>
              </a:rPr>
              <a:t>Ustawa o transporcie drogowym</a:t>
            </a:r>
            <a:endParaRPr lang="pl-PL" sz="4000" b="1" dirty="0">
              <a:latin typeface="Cambria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sz="2800" u="sng" dirty="0" smtClean="0">
                <a:latin typeface="Cambria" pitchFamily="18" charset="0"/>
              </a:rPr>
              <a:t>Od dn. 21-10-2005r.:</a:t>
            </a:r>
          </a:p>
          <a:p>
            <a:pPr lvl="0">
              <a:buNone/>
            </a:pPr>
            <a:endParaRPr lang="pl-PL" sz="800" u="sng" dirty="0" smtClean="0">
              <a:latin typeface="Cambria" pitchFamily="18" charset="0"/>
            </a:endParaRPr>
          </a:p>
          <a:p>
            <a:pPr marL="0" lvl="0" indent="0" algn="just">
              <a:buNone/>
            </a:pPr>
            <a:r>
              <a:rPr lang="pl-PL" sz="2800" dirty="0">
                <a:latin typeface="Cambria" pitchFamily="18" charset="0"/>
                <a:ea typeface="Calibri"/>
              </a:rPr>
              <a:t>T</a:t>
            </a:r>
            <a:r>
              <a:rPr lang="pl-PL" sz="2800" dirty="0" smtClean="0">
                <a:latin typeface="Cambria" pitchFamily="18" charset="0"/>
                <a:ea typeface="Calibri"/>
              </a:rPr>
              <a:t>ransportem drogowym jest podejmowanie i </a:t>
            </a:r>
            <a:r>
              <a:rPr lang="pl-PL" sz="2800" dirty="0">
                <a:latin typeface="Cambria" pitchFamily="18" charset="0"/>
                <a:ea typeface="Calibri"/>
              </a:rPr>
              <a:t>wykonywanie działalności gospodarczej w zakresie </a:t>
            </a:r>
            <a:r>
              <a:rPr lang="pl-PL" sz="2800" b="1" dirty="0">
                <a:latin typeface="Cambria" pitchFamily="18" charset="0"/>
                <a:ea typeface="Calibri"/>
              </a:rPr>
              <a:t>przewozu osób lub rzeczy </a:t>
            </a:r>
            <a:r>
              <a:rPr lang="pl-PL" sz="2800" dirty="0">
                <a:latin typeface="Cambria" pitchFamily="18" charset="0"/>
                <a:ea typeface="Calibri"/>
              </a:rPr>
              <a:t>pojazdami samochodowymi oraz </a:t>
            </a:r>
            <a:r>
              <a:rPr lang="pl-PL" sz="2800" b="1" dirty="0" smtClean="0">
                <a:latin typeface="Cambria" pitchFamily="18" charset="0"/>
                <a:ea typeface="Calibri"/>
              </a:rPr>
              <a:t>pośrednictwo </a:t>
            </a:r>
            <a:r>
              <a:rPr lang="pl-PL" sz="2800" b="1" dirty="0">
                <a:latin typeface="Cambria" pitchFamily="18" charset="0"/>
                <a:ea typeface="Calibri"/>
              </a:rPr>
              <a:t>przy przewozie </a:t>
            </a:r>
            <a:r>
              <a:rPr lang="pl-PL" sz="2800" b="1" dirty="0" smtClean="0">
                <a:latin typeface="Cambria" pitchFamily="18" charset="0"/>
                <a:ea typeface="Calibri"/>
              </a:rPr>
              <a:t>rzeczy</a:t>
            </a:r>
            <a:r>
              <a:rPr lang="pl-PL" sz="2800" dirty="0" smtClean="0">
                <a:latin typeface="Cambria" pitchFamily="18" charset="0"/>
                <a:ea typeface="Calibri"/>
              </a:rPr>
              <a:t>.</a:t>
            </a:r>
          </a:p>
          <a:p>
            <a:pPr marL="0" lvl="0" indent="0" algn="just">
              <a:buNone/>
            </a:pPr>
            <a:endParaRPr lang="pl-PL" sz="1200" dirty="0" smtClean="0">
              <a:latin typeface="Cambria" pitchFamily="18" charset="0"/>
              <a:ea typeface="Calibri"/>
            </a:endParaRPr>
          </a:p>
          <a:p>
            <a:pPr marL="0" lvl="0" indent="0" algn="just">
              <a:buNone/>
            </a:pPr>
            <a:r>
              <a:rPr lang="pl-PL" sz="2800" smtClean="0">
                <a:latin typeface="Cambria" pitchFamily="18" charset="0"/>
                <a:ea typeface="Calibri"/>
              </a:rPr>
              <a:t>Definicja </a:t>
            </a:r>
            <a:r>
              <a:rPr lang="pl-PL" sz="2800" smtClean="0">
                <a:latin typeface="Cambria" pitchFamily="18" charset="0"/>
                <a:ea typeface="Calibri"/>
              </a:rPr>
              <a:t>transportu krajowego </a:t>
            </a:r>
            <a:r>
              <a:rPr lang="pl-PL" sz="2800" dirty="0" smtClean="0">
                <a:latin typeface="Cambria" pitchFamily="18" charset="0"/>
                <a:ea typeface="Calibri"/>
              </a:rPr>
              <a:t>i międzynarodowego nie zmieniła się.</a:t>
            </a:r>
            <a:endParaRPr lang="pl-PL" sz="2800" dirty="0" smtClean="0">
              <a:latin typeface="Cambria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>
                <a:latin typeface="Cambria" pitchFamily="18" charset="0"/>
              </a:rPr>
              <a:t>SKUTEK</a:t>
            </a:r>
            <a:endParaRPr lang="pl-PL" sz="3800" b="1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>
                <a:latin typeface="Cambria" pitchFamily="18" charset="0"/>
              </a:rPr>
              <a:t>Spedytor – żeby móc wykonywać działalność – musi uzyskać licencję na transport (przewóz). A spedytor międzynarodowy, nawet jeśli nigdy nie zleci przewozu krajowego, musi mieć licencję na transport (przewóz) krajowy.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>
                <a:latin typeface="Cambria" pitchFamily="18" charset="0"/>
              </a:rPr>
              <a:t>Kodeks cywilny</a:t>
            </a:r>
            <a:endParaRPr lang="pl-PL" sz="3800" b="1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aseline="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baseline="0" dirty="0" smtClean="0">
                <a:latin typeface="Cambria" pitchFamily="18" charset="0"/>
              </a:rPr>
              <a:t>Spedytor może sam dokonać przewozu. W tym wypadku spedytor ma jednocześnie prawa i obowiązki przewoźnika.</a:t>
            </a:r>
          </a:p>
          <a:p>
            <a:pPr algn="r">
              <a:buNone/>
            </a:pPr>
            <a:r>
              <a:rPr lang="pl-PL" dirty="0" smtClean="0">
                <a:latin typeface="Cambria" pitchFamily="18" charset="0"/>
              </a:rPr>
              <a:t>– art. 800 </a:t>
            </a:r>
            <a:r>
              <a:rPr lang="pl-PL" dirty="0" err="1" smtClean="0">
                <a:latin typeface="Cambria" pitchFamily="18" charset="0"/>
              </a:rPr>
              <a:t>kc</a:t>
            </a: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>
                <a:latin typeface="Cambria" pitchFamily="18" charset="0"/>
              </a:rPr>
              <a:t>Czym jest spedycja?</a:t>
            </a:r>
            <a:endParaRPr lang="pl-PL" sz="3800" b="1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l-PL" sz="4000" dirty="0" smtClean="0">
                <a:latin typeface="Cambria" pitchFamily="18" charset="0"/>
              </a:rPr>
              <a:t>Spedycja to wykonanie określonych rodzajowo bądź konkretnych czynności związanych z zorganizowaniem nadania albo odbioru przesyłki lub podjęcie się innych czynności związanych z przewozem. </a:t>
            </a:r>
          </a:p>
          <a:p>
            <a:pPr>
              <a:buNone/>
            </a:pPr>
            <a:endParaRPr lang="pl-PL" sz="1300" dirty="0" smtClean="0">
              <a:latin typeface="Cambria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l-PL" sz="4000" dirty="0" smtClean="0">
                <a:latin typeface="Cambria" pitchFamily="18" charset="0"/>
              </a:rPr>
              <a:t>Zakres czynności: doradztwo co do warunków przewozu i wyboru trasy, przygotowanie przesyłki do przewozu, wybór przewoźnika i zawarcie umowy o przewóz, przygotowanie dokumentów przewozowych, ubezpieczenie przesyłki, załadunek lub rozładunek, przechowanie przesyłek.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>
                <a:latin typeface="Cambria" pitchFamily="18" charset="0"/>
              </a:rPr>
              <a:t>Nowe przepisy</a:t>
            </a:r>
            <a:endParaRPr lang="pl-PL" sz="3800" b="1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Cambria" pitchFamily="18" charset="0"/>
              </a:rPr>
              <a:t>definicja i rola bazy eksploatacyjnej</a:t>
            </a:r>
          </a:p>
          <a:p>
            <a:pPr algn="just">
              <a:buNone/>
            </a:pPr>
            <a:endParaRPr lang="pl-PL" sz="600" dirty="0" smtClean="0">
              <a:latin typeface="Cambria" pitchFamily="18" charset="0"/>
            </a:endParaRPr>
          </a:p>
          <a:p>
            <a:pPr algn="just"/>
            <a:r>
              <a:rPr lang="pl-PL" dirty="0" smtClean="0">
                <a:latin typeface="Cambria" pitchFamily="18" charset="0"/>
              </a:rPr>
              <a:t>nowe warunki uzyskania licencji</a:t>
            </a:r>
          </a:p>
          <a:p>
            <a:pPr algn="just">
              <a:buNone/>
            </a:pPr>
            <a:endParaRPr lang="pl-PL" sz="800" dirty="0" smtClean="0">
              <a:latin typeface="Cambria" pitchFamily="18" charset="0"/>
            </a:endParaRPr>
          </a:p>
          <a:p>
            <a:pPr algn="just"/>
            <a:r>
              <a:rPr lang="pl-PL" dirty="0" smtClean="0">
                <a:latin typeface="Cambria" pitchFamily="18" charset="0"/>
              </a:rPr>
              <a:t>sposób potwierdzenia spełnienia warunków</a:t>
            </a:r>
          </a:p>
          <a:p>
            <a:pPr algn="just">
              <a:buNone/>
            </a:pPr>
            <a:endParaRPr lang="pl-PL" sz="800" dirty="0" smtClean="0">
              <a:latin typeface="Cambria" pitchFamily="18" charset="0"/>
            </a:endParaRPr>
          </a:p>
          <a:p>
            <a:pPr algn="just"/>
            <a:r>
              <a:rPr lang="pl-PL" dirty="0" smtClean="0">
                <a:latin typeface="Cambria" pitchFamily="18" charset="0"/>
              </a:rPr>
              <a:t>szczególne uprawnienia Głównego Inspektora Transportu Drogowego</a:t>
            </a:r>
          </a:p>
          <a:p>
            <a:pPr algn="just">
              <a:buNone/>
            </a:pPr>
            <a:endParaRPr lang="pl-PL" sz="800" dirty="0" smtClean="0">
              <a:latin typeface="Cambria" pitchFamily="18" charset="0"/>
            </a:endParaRPr>
          </a:p>
          <a:p>
            <a:pPr algn="just"/>
            <a:r>
              <a:rPr lang="pl-PL" dirty="0" smtClean="0">
                <a:latin typeface="Cambria" pitchFamily="18" charset="0"/>
              </a:rPr>
              <a:t>zasady kontynuacji licencji posiadanych obecnie</a:t>
            </a: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Problem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9442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Wbrew historycznej roli spedycji i wbrew potrzebom rynku (konfekcja, logistyka, magazyny) spedycja jest obecnie postrzegana jako rodzaj przewozu.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11560" y="29249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Rozwiązanie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3861048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Powrót do regulacji – definicji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transportu – sprzed 21-10-2005r.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 smtClean="0"/>
              <a:t>Wyodrębnienie licencji spedycyjnej, obejmującej także przewóz na podstawie art. 800 </a:t>
            </a:r>
            <a:r>
              <a:rPr lang="pl-PL" sz="3200" dirty="0" err="1" smtClean="0"/>
              <a:t>kc</a:t>
            </a:r>
            <a:r>
              <a:rPr lang="pl-PL" sz="3200" dirty="0" smtClean="0"/>
              <a:t>.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err="1" smtClean="0">
                <a:latin typeface="Cambria" pitchFamily="18" charset="0"/>
              </a:rPr>
              <a:t>www.kancelaria-lex.com.pl</a:t>
            </a:r>
            <a:endParaRPr lang="pl-PL" sz="4000" dirty="0">
              <a:latin typeface="Cambria" pitchFamily="18" charset="0"/>
            </a:endParaRPr>
          </a:p>
        </p:txBody>
      </p:sp>
      <p:pic>
        <p:nvPicPr>
          <p:cNvPr id="10" name="Symbol zastępczy zawartości 9" descr="leximprimis.logo.2010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5463007" cy="1728192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1547664" y="3789040"/>
            <a:ext cx="5910808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600" dirty="0" smtClean="0">
                <a:latin typeface="Cambria" pitchFamily="18" charset="0"/>
              </a:rPr>
              <a:t>ul. Ogrodowa 28/30 lok. 324, 00-896 Warszawa</a:t>
            </a:r>
          </a:p>
          <a:p>
            <a:pPr algn="ctr">
              <a:buNone/>
            </a:pPr>
            <a:r>
              <a:rPr lang="pl-PL" sz="1600" dirty="0" smtClean="0">
                <a:latin typeface="Cambria" pitchFamily="18" charset="0"/>
              </a:rPr>
              <a:t>tel. (22) 203 61 10  ::  </a:t>
            </a:r>
            <a:r>
              <a:rPr lang="pl-PL" sz="1600" dirty="0" err="1" smtClean="0">
                <a:latin typeface="Cambria" pitchFamily="18" charset="0"/>
              </a:rPr>
              <a:t>fax</a:t>
            </a:r>
            <a:r>
              <a:rPr lang="pl-PL" sz="1600" dirty="0" smtClean="0">
                <a:latin typeface="Cambria" pitchFamily="18" charset="0"/>
              </a:rPr>
              <a:t> (22) 244 23 15</a:t>
            </a:r>
          </a:p>
          <a:p>
            <a:pPr algn="ctr">
              <a:buNone/>
            </a:pPr>
            <a:endParaRPr lang="pl-PL" sz="6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pl-PL" sz="1600" dirty="0" smtClean="0">
                <a:latin typeface="Cambria" pitchFamily="18" charset="0"/>
              </a:rPr>
              <a:t>kancelaria@ogrodowa28.pl</a:t>
            </a:r>
            <a:endParaRPr lang="pl-PL" sz="1600" dirty="0">
              <a:latin typeface="Cambria" pitchFamily="18" charset="0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39553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Dziękuję</a:t>
            </a:r>
            <a:r>
              <a:rPr kumimoji="0" lang="pl-PL" sz="3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stral" pitchFamily="66" charset="0"/>
                <a:ea typeface="+mj-ea"/>
                <a:cs typeface="+mj-cs"/>
              </a:rPr>
              <a:t> za uwagę. Paweł Budrewicz</a:t>
            </a:r>
            <a:endParaRPr kumimoji="0" lang="pl-PL" sz="3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367</Words>
  <Application>Microsoft Office PowerPoint</Application>
  <PresentationFormat>Pokaz na ekranie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Co się nie zmieni? – Nowe prawo a rynek usług spedycyjnych</vt:lpstr>
      <vt:lpstr>Ustawa o transporcie drogowym</vt:lpstr>
      <vt:lpstr>Ustawa o transporcie drogowym</vt:lpstr>
      <vt:lpstr>SKUTEK</vt:lpstr>
      <vt:lpstr>Kodeks cywilny</vt:lpstr>
      <vt:lpstr>Czym jest spedycja?</vt:lpstr>
      <vt:lpstr>Nowe przepisy</vt:lpstr>
      <vt:lpstr>Problem</vt:lpstr>
      <vt:lpstr>www.kancelaria-lex.com.pl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 Budrewicz</dc:creator>
  <cp:lastModifiedBy>Paweł Budrewicz</cp:lastModifiedBy>
  <cp:revision>28</cp:revision>
  <dcterms:created xsi:type="dcterms:W3CDTF">2011-10-16T17:47:40Z</dcterms:created>
  <dcterms:modified xsi:type="dcterms:W3CDTF">2011-10-16T19:19:57Z</dcterms:modified>
</cp:coreProperties>
</file>